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56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76" y="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smoot III" userId="436072ba472ab108" providerId="LiveId" clId="{974D61A5-40E3-4BC2-AF01-D5FFCCE07E25}"/>
    <pc:docChg chg="modSld">
      <pc:chgData name="james smoot III" userId="436072ba472ab108" providerId="LiveId" clId="{974D61A5-40E3-4BC2-AF01-D5FFCCE07E25}" dt="2019-10-17T14:35:54.648" v="0" actId="1076"/>
      <pc:docMkLst>
        <pc:docMk/>
      </pc:docMkLst>
      <pc:sldChg chg="modSp">
        <pc:chgData name="james smoot III" userId="436072ba472ab108" providerId="LiveId" clId="{974D61A5-40E3-4BC2-AF01-D5FFCCE07E25}" dt="2019-10-17T14:35:54.648" v="0" actId="1076"/>
        <pc:sldMkLst>
          <pc:docMk/>
          <pc:sldMk cId="2403147429" sldId="257"/>
        </pc:sldMkLst>
        <pc:picChg chg="mod">
          <ac:chgData name="james smoot III" userId="436072ba472ab108" providerId="LiveId" clId="{974D61A5-40E3-4BC2-AF01-D5FFCCE07E25}" dt="2019-10-17T14:35:54.648" v="0" actId="1076"/>
          <ac:picMkLst>
            <pc:docMk/>
            <pc:sldMk cId="2403147429" sldId="257"/>
            <ac:picMk id="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2476"/>
            <a:ext cx="12192000" cy="68297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02080" y="685800"/>
            <a:ext cx="8930640" cy="18774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latin typeface="Berlin Sans FB Demi" panose="020E0802020502020306" pitchFamily="34" charset="0"/>
              </a:rPr>
              <a:t>Adaptive Automation</a:t>
            </a:r>
          </a:p>
          <a:p>
            <a:pPr algn="ctr"/>
            <a:r>
              <a:rPr lang="en-US" sz="36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Berlin Sans FB Demi" panose="020E0802020502020306" pitchFamily="34" charset="0"/>
                <a:cs typeface="Adobe Arabic" panose="02040503050201020203" pitchFamily="18" charset="-78"/>
              </a:rPr>
              <a:t>Intuitive </a:t>
            </a:r>
            <a:r>
              <a:rPr lang="en-US" sz="3600" b="1" i="1">
                <a:solidFill>
                  <a:schemeClr val="bg1">
                    <a:lumMod val="95000"/>
                    <a:lumOff val="5000"/>
                  </a:schemeClr>
                </a:solidFill>
                <a:latin typeface="Berlin Sans FB Demi" panose="020E0802020502020306" pitchFamily="34" charset="0"/>
                <a:cs typeface="Adobe Arabic" panose="02040503050201020203" pitchFamily="18" charset="-78"/>
              </a:rPr>
              <a:t>Robotic Arm Programming </a:t>
            </a:r>
          </a:p>
          <a:p>
            <a:pPr algn="ctr"/>
            <a:r>
              <a:rPr lang="en-US" sz="3600" b="1" i="1">
                <a:solidFill>
                  <a:schemeClr val="bg1">
                    <a:lumMod val="95000"/>
                    <a:lumOff val="5000"/>
                  </a:schemeClr>
                </a:solidFill>
                <a:latin typeface="Berlin Sans FB Demi" panose="020E0802020502020306" pitchFamily="34" charset="0"/>
                <a:cs typeface="Adobe Arabic" panose="02040503050201020203" pitchFamily="18" charset="-78"/>
              </a:rPr>
              <a:t>Using </a:t>
            </a:r>
            <a:r>
              <a:rPr lang="en-US" sz="36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Berlin Sans FB Demi" panose="020E0802020502020306" pitchFamily="34" charset="0"/>
                <a:cs typeface="Adobe Arabic" panose="02040503050201020203" pitchFamily="18" charset="-78"/>
              </a:rPr>
              <a:t>Augmented Reality</a:t>
            </a:r>
          </a:p>
        </p:txBody>
      </p:sp>
    </p:spTree>
    <p:extLst>
      <p:ext uri="{BB962C8B-B14F-4D97-AF65-F5344CB8AC3E}">
        <p14:creationId xmlns:p14="http://schemas.microsoft.com/office/powerpoint/2010/main" val="2403147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630495" cy="5238044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309572"/>
            <a:ext cx="7895908" cy="773853"/>
          </a:xfrm>
        </p:spPr>
        <p:txBody>
          <a:bodyPr>
            <a:normAutofit lnSpcReduction="10000"/>
          </a:bodyPr>
          <a:lstStyle/>
          <a:p>
            <a:r>
              <a:rPr lang="en-US" sz="4000" dirty="0">
                <a:latin typeface="Berlin Sans FB Demi" panose="020E0802020502020306" pitchFamily="34" charset="0"/>
              </a:rPr>
              <a:t>What is Adaptive Automation</a:t>
            </a:r>
          </a:p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901244" y="1212406"/>
            <a:ext cx="8072643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There are many meanings, one definition is both the user and the system can create changes in the automation level.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The definition of an adaptive system is a set of interacting entities that together can respond to changes.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The relationships have changed, and many think of adaptive systems as coworkers and want then to behave like humans.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This presentation is about use of the Robotic Arm in the automation process.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394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475827"/>
            <a:ext cx="7895908" cy="773853"/>
          </a:xfrm>
        </p:spPr>
        <p:txBody>
          <a:bodyPr>
            <a:normAutofit lnSpcReduction="10000"/>
          </a:bodyPr>
          <a:lstStyle/>
          <a:p>
            <a:r>
              <a:rPr lang="en-US" sz="4000" dirty="0"/>
              <a:t>Intuitive Robot Programming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546577" cy="52380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54594" y="1493720"/>
            <a:ext cx="80801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Robot programming is as hard as ever.</a:t>
            </a:r>
          </a:p>
          <a:p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To get robots to do their task still requires a great deal of human labor-and human intelligence.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Due to programming bottleneck, engineers need to create robots that are more flexible and adaptable -- robots that, like humans, learn by doing.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Efforts being made to transform robot programming into robot learning</a:t>
            </a:r>
          </a:p>
        </p:txBody>
      </p:sp>
    </p:spTree>
    <p:extLst>
      <p:ext uri="{BB962C8B-B14F-4D97-AF65-F5344CB8AC3E}">
        <p14:creationId xmlns:p14="http://schemas.microsoft.com/office/powerpoint/2010/main" val="4055545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475827"/>
            <a:ext cx="7895908" cy="773853"/>
          </a:xfrm>
        </p:spPr>
        <p:txBody>
          <a:bodyPr>
            <a:normAutofit lnSpcReduction="10000"/>
          </a:bodyPr>
          <a:lstStyle/>
          <a:p>
            <a:r>
              <a:rPr lang="en-US" sz="4000" dirty="0"/>
              <a:t>What is Augmented Reality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12711" cy="51928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8772" y="1530158"/>
            <a:ext cx="80801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Augmented reality is the technology that expands our physical world, adding layers of digital information onto it.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AR appears in direct view of an existing environment and adds sounds, videos, graphics to it.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 Augmented reality, and robotics can be used together in various industry sectors such as manufacturing, healthcare, and private space research.</a:t>
            </a:r>
          </a:p>
        </p:txBody>
      </p:sp>
    </p:spTree>
    <p:extLst>
      <p:ext uri="{BB962C8B-B14F-4D97-AF65-F5344CB8AC3E}">
        <p14:creationId xmlns:p14="http://schemas.microsoft.com/office/powerpoint/2010/main" val="3693523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2"/>
            <a:ext cx="7895908" cy="1648691"/>
          </a:xfrm>
        </p:spPr>
        <p:txBody>
          <a:bodyPr>
            <a:normAutofit fontScale="40000" lnSpcReduction="20000"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10000" dirty="0"/>
              <a:t>Intuitive Robot Programming Using </a:t>
            </a:r>
          </a:p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10000" dirty="0"/>
              <a:t>Augmented Reality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24000" cy="52493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8771" y="1898073"/>
            <a:ext cx="80801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Simplify and accelerate the programming process so that the necessary programming skill of employees can be reduced.</a:t>
            </a:r>
          </a:p>
          <a:p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Collaborative robots enable humans and robots to work together within the same workspace.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Robots guided by hand where points or trajectories can be stored (kinesthetic teaching)</a:t>
            </a:r>
          </a:p>
          <a:p>
            <a:endParaRPr lang="en-US" sz="2800" dirty="0">
              <a:solidFill>
                <a:schemeClr val="bg2"/>
              </a:solidFill>
            </a:endParaRPr>
          </a:p>
          <a:p>
            <a:r>
              <a:rPr lang="en-US" sz="2800" dirty="0"/>
              <a:t>Another approach gestures.</a:t>
            </a:r>
          </a:p>
        </p:txBody>
      </p:sp>
    </p:spTree>
    <p:extLst>
      <p:ext uri="{BB962C8B-B14F-4D97-AF65-F5344CB8AC3E}">
        <p14:creationId xmlns:p14="http://schemas.microsoft.com/office/powerpoint/2010/main" val="4248055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2"/>
            <a:ext cx="7895908" cy="1648691"/>
          </a:xfrm>
        </p:spPr>
        <p:txBody>
          <a:bodyPr>
            <a:normAutofit fontScale="40000" lnSpcReduction="20000"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10000" dirty="0"/>
              <a:t>Intuitive Robot Programming Using </a:t>
            </a:r>
          </a:p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10000" dirty="0"/>
              <a:t>Augmented Reality (cont.)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35289" cy="52606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99750" y="1748453"/>
            <a:ext cx="882831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Translating human actions into robot programming. Programming-by-demonstration(</a:t>
            </a:r>
            <a:r>
              <a:rPr lang="en-US" sz="2800" dirty="0" err="1">
                <a:solidFill>
                  <a:schemeClr val="bg2"/>
                </a:solidFill>
              </a:rPr>
              <a:t>pbD</a:t>
            </a:r>
            <a:r>
              <a:rPr lang="en-US" sz="2800" dirty="0">
                <a:solidFill>
                  <a:schemeClr val="bg2"/>
                </a:solidFill>
              </a:rPr>
              <a:t>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Another approach gestures.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Used to generate waypoints for determining path of the robot, camera and software tools are used to interpret them.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When combined with Augmented reality additional information can be given.</a:t>
            </a:r>
          </a:p>
          <a:p>
            <a:endParaRPr lang="en-US" sz="2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352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3"/>
            <a:ext cx="7895908" cy="1080654"/>
          </a:xfr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4000" dirty="0">
                <a:latin typeface="+mj-lt"/>
              </a:rPr>
              <a:t>Augmented Reality  in Robotics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35290" cy="23137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11039" y="1330037"/>
            <a:ext cx="882831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Development of head mounted displays (HMD) enable simplified system structure.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3D-holograms can now be used in the tracking of the environment.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Markers are overlaid with a virtual model that is displayed at the workstation.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The gestures are recognized by the integrated cameras and the assembly steps are thus recorded by the </a:t>
            </a:r>
            <a:r>
              <a:rPr lang="en-US" sz="2800" dirty="0" err="1">
                <a:solidFill>
                  <a:schemeClr val="bg2"/>
                </a:solidFill>
              </a:rPr>
              <a:t>Hololens</a:t>
            </a: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3709"/>
            <a:ext cx="1535289" cy="294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74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3"/>
            <a:ext cx="7895908" cy="914399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Berlin Sans FB Demi" panose="020E0802020502020306" pitchFamily="34" charset="0"/>
              </a:rPr>
              <a:t>Robot Training</a:t>
            </a:r>
            <a:endParaRPr lang="en-US" sz="4000" b="1" dirty="0">
              <a:latin typeface="Berlin Sans FB Demi" panose="020E0802020502020306" pitchFamily="34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7744" y="0"/>
            <a:ext cx="2881745" cy="23137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63681" y="1288472"/>
            <a:ext cx="882831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With the help of dual neural networks</a:t>
            </a:r>
            <a:r>
              <a:rPr lang="en-US" sz="2800" b="1" dirty="0">
                <a:solidFill>
                  <a:schemeClr val="bg2"/>
                </a:solidFill>
              </a:rPr>
              <a:t>, </a:t>
            </a:r>
            <a:r>
              <a:rPr lang="en-US" sz="2800" dirty="0">
                <a:solidFill>
                  <a:schemeClr val="bg2"/>
                </a:solidFill>
              </a:rPr>
              <a:t>Robots can learn new tasks by observing and breaking down several actions</a:t>
            </a:r>
            <a:r>
              <a:rPr lang="en-US" sz="2800" b="1" dirty="0">
                <a:solidFill>
                  <a:schemeClr val="bg2"/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First network, known as the visual network, captures an image using the robot’s camera to understand the current state of an object</a:t>
            </a:r>
            <a:endParaRPr lang="en-US" sz="2800" b="1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The other network, imitation network, tries to understand a demonstration and analyze how an action is being performed.</a:t>
            </a:r>
            <a:endParaRPr lang="en-US" sz="2800" b="1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With this approach, robots can replicate tasks learned in training as well as perform other tasks in unpredictable scenarios.</a:t>
            </a:r>
            <a:endParaRPr lang="en-US" sz="2800" b="1" dirty="0">
              <a:solidFill>
                <a:schemeClr val="bg2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313709"/>
            <a:ext cx="1524000" cy="294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767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3"/>
            <a:ext cx="7895908" cy="928253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+mj-lt"/>
              </a:rPr>
              <a:t>Concept of programming </a:t>
            </a:r>
          </a:p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512713" cy="23137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12639" y="1477311"/>
            <a:ext cx="882831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Develop an intuitive programming tool for robots.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In this context, the </a:t>
            </a:r>
            <a:r>
              <a:rPr lang="en-US" sz="2800" dirty="0" err="1">
                <a:solidFill>
                  <a:schemeClr val="bg2"/>
                </a:solidFill>
              </a:rPr>
              <a:t>Hololens</a:t>
            </a:r>
            <a:r>
              <a:rPr lang="en-US" sz="2800" dirty="0">
                <a:solidFill>
                  <a:schemeClr val="bg2"/>
                </a:solidFill>
              </a:rPr>
              <a:t> oﬀers new possibilities to realize communication and information processing, which are used to develop an application that converts virtual assembly steps into a robot program. </a:t>
            </a:r>
          </a:p>
          <a:p>
            <a:endParaRPr lang="en-US" sz="2800" dirty="0">
              <a:solidFill>
                <a:schemeClr val="bg2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Generation of pick-and-place motion proﬁles for the robot to assemble components.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9092" y="2313709"/>
            <a:ext cx="2551804" cy="291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222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3"/>
            <a:ext cx="7895908" cy="928253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+mj-lt"/>
              </a:rPr>
              <a:t>Concept of Programming (cont.)</a:t>
            </a:r>
          </a:p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46580" cy="23137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313709"/>
            <a:ext cx="1546578" cy="28904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133" y="1440873"/>
            <a:ext cx="7622425" cy="424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95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3"/>
            <a:ext cx="7895908" cy="928253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+mj-lt"/>
              </a:rPr>
              <a:t>Concept of Programming (cont.)</a:t>
            </a:r>
          </a:p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535291" cy="23137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3572" y="1477311"/>
            <a:ext cx="882831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Markers are used to connect image to local workspaces.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Therefore, the Software Development Kit SDK developed by </a:t>
            </a:r>
            <a:r>
              <a:rPr lang="en-US" sz="2800" dirty="0" err="1">
                <a:solidFill>
                  <a:schemeClr val="bg2"/>
                </a:solidFill>
              </a:rPr>
              <a:t>Vuforia</a:t>
            </a:r>
            <a:r>
              <a:rPr lang="en-US" sz="2800" dirty="0">
                <a:solidFill>
                  <a:schemeClr val="bg2"/>
                </a:solidFill>
              </a:rPr>
              <a:t> is used for the </a:t>
            </a:r>
            <a:r>
              <a:rPr lang="en-US" sz="2800" dirty="0" err="1">
                <a:solidFill>
                  <a:schemeClr val="bg2"/>
                </a:solidFill>
              </a:rPr>
              <a:t>hololens</a:t>
            </a:r>
            <a:r>
              <a:rPr lang="en-US" sz="2800" dirty="0">
                <a:solidFill>
                  <a:schemeClr val="bg2"/>
                </a:solidFill>
              </a:rPr>
              <a:t> to determine the position and orientation of the components.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The start and end coordinates of the assembly step are determined and saved with respect to the internal coordinate system of the </a:t>
            </a:r>
            <a:r>
              <a:rPr lang="en-US" sz="2800" dirty="0" err="1">
                <a:solidFill>
                  <a:schemeClr val="bg2"/>
                </a:solidFill>
              </a:rPr>
              <a:t>Hololens</a:t>
            </a:r>
            <a:r>
              <a:rPr lang="en-US" sz="2800" dirty="0">
                <a:solidFill>
                  <a:schemeClr val="bg2"/>
                </a:solidFill>
              </a:rPr>
              <a:t> (CSH). To enable the robot to manipulate the real components, these coordinates must be transformed from CSH into the robot’s base coordinate system (CSR)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9092" y="2313709"/>
            <a:ext cx="2574382" cy="290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487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3"/>
            <a:ext cx="7895908" cy="928253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+mj-lt"/>
              </a:rPr>
              <a:t>Concept of Programming (cont.)</a:t>
            </a:r>
          </a:p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35290" cy="23137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3710"/>
            <a:ext cx="1535289" cy="29582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26" y="1177636"/>
            <a:ext cx="7867894" cy="451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0544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3"/>
            <a:ext cx="7895908" cy="928253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+mj-lt"/>
              </a:rPr>
              <a:t>Concept of Programming (cont.)</a:t>
            </a:r>
          </a:p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524001" cy="23137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13725" y="2313709"/>
            <a:ext cx="88283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/>
                </a:solidFill>
              </a:rPr>
              <a:t>The interaction with the virtual objects and the control of</a:t>
            </a:r>
          </a:p>
          <a:p>
            <a:r>
              <a:rPr lang="en-US" sz="2800" dirty="0">
                <a:solidFill>
                  <a:schemeClr val="bg2"/>
                </a:solidFill>
              </a:rPr>
              <a:t>the application is realized via the </a:t>
            </a:r>
            <a:r>
              <a:rPr lang="en-US" sz="2800" dirty="0" err="1">
                <a:solidFill>
                  <a:schemeClr val="bg2"/>
                </a:solidFill>
              </a:rPr>
              <a:t>Hololens</a:t>
            </a:r>
            <a:r>
              <a:rPr lang="en-US" sz="2800" dirty="0">
                <a:solidFill>
                  <a:schemeClr val="bg2"/>
                </a:solidFill>
              </a:rPr>
              <a:t>’ standardized communication interfaces. By focusing on individual objects, the user can select components and interact with them using the so called </a:t>
            </a:r>
            <a:r>
              <a:rPr lang="en-US" sz="2800" dirty="0" err="1">
                <a:solidFill>
                  <a:schemeClr val="bg2"/>
                </a:solidFill>
              </a:rPr>
              <a:t>AirTap</a:t>
            </a:r>
            <a:r>
              <a:rPr lang="en-US" sz="2800" dirty="0">
                <a:solidFill>
                  <a:schemeClr val="bg2"/>
                </a:solidFill>
              </a:rPr>
              <a:t> , which is similar to a mouse click.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9093" y="2313709"/>
            <a:ext cx="2563093" cy="2890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3667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3"/>
            <a:ext cx="7895908" cy="928253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+mj-lt"/>
              </a:rPr>
              <a:t>Implementation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512713" cy="23137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12639" y="1177636"/>
            <a:ext cx="882831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For Development of </a:t>
            </a:r>
            <a:r>
              <a:rPr lang="en-US" sz="2800" dirty="0" err="1">
                <a:solidFill>
                  <a:schemeClr val="bg2"/>
                </a:solidFill>
              </a:rPr>
              <a:t>Hololens</a:t>
            </a:r>
            <a:r>
              <a:rPr lang="en-US" sz="2800" dirty="0">
                <a:solidFill>
                  <a:schemeClr val="bg2"/>
                </a:solidFill>
              </a:rPr>
              <a:t> applications, Visual Studio is used in combination with Unity3D development software, for which Microsoft already provides basic functions such as gesture and speech recognition.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To display the product </a:t>
            </a:r>
            <a:r>
              <a:rPr lang="en-US" sz="2800" dirty="0" err="1">
                <a:solidFill>
                  <a:schemeClr val="bg2"/>
                </a:solidFill>
              </a:rPr>
              <a:t>holographically</a:t>
            </a:r>
            <a:r>
              <a:rPr lang="en-US" sz="2800" dirty="0">
                <a:solidFill>
                  <a:schemeClr val="bg2"/>
                </a:solidFill>
              </a:rPr>
              <a:t>, the CAD model of the product has to be converted to a mesh model and then imported into Unity3D. During this process.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To display the product </a:t>
            </a:r>
            <a:r>
              <a:rPr lang="en-US" sz="2800" dirty="0" err="1">
                <a:solidFill>
                  <a:schemeClr val="bg2"/>
                </a:solidFill>
              </a:rPr>
              <a:t>holographically</a:t>
            </a:r>
            <a:r>
              <a:rPr lang="en-US" sz="2800" dirty="0">
                <a:solidFill>
                  <a:schemeClr val="bg2"/>
                </a:solidFill>
              </a:rPr>
              <a:t>, the CAD model of the product has to be converted to a mesh model and then imported into Unity3D.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8766" y="2313709"/>
            <a:ext cx="2011478" cy="294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4371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3"/>
            <a:ext cx="7895908" cy="928253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+mj-lt"/>
              </a:rPr>
              <a:t>Implementation(cont.)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535291" cy="23137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01349" y="1138742"/>
            <a:ext cx="882831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Simple application was used for proof of concept.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Locations were based on markers. When markers were detected the virtual component then generates a overlay of the real component.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Markers are used to reference the robot’s coordinate system CSR with respect to the CSH. In doing so, coordinates can exchanged.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The markers have to be fixed within the robot workspace.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/>
                </a:solidFill>
              </a:rPr>
              <a:t>Accuracy and precision of marker tracking is important.</a:t>
            </a:r>
          </a:p>
          <a:p>
            <a:endParaRPr lang="en-US" sz="2800" dirty="0">
              <a:solidFill>
                <a:schemeClr val="bg2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8766" y="2313709"/>
            <a:ext cx="2034056" cy="291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6117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3572" y="249383"/>
            <a:ext cx="7895908" cy="623453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+mj-lt"/>
              </a:rPr>
              <a:t>Conclusion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546579" cy="23137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3572" y="983672"/>
            <a:ext cx="882831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2"/>
                </a:solidFill>
              </a:rPr>
              <a:t>With the use of AR, the automation of many systems that are part of the traditional automation process can change in real-time. Automation using AR contributes to automation of actual procedures including remote and robotic-assisted surgery and can reduce injury and improves accuracy of the procedure. This paper talked about the development of an Augmented reality application using Microsoft </a:t>
            </a:r>
            <a:r>
              <a:rPr lang="en-US" sz="2800" dirty="0" err="1">
                <a:solidFill>
                  <a:schemeClr val="bg2"/>
                </a:solidFill>
              </a:rPr>
              <a:t>Hololens</a:t>
            </a:r>
            <a:r>
              <a:rPr lang="en-US" sz="2800" dirty="0">
                <a:solidFill>
                  <a:schemeClr val="bg2"/>
                </a:solidFill>
              </a:rPr>
              <a:t> to allow assembly of certain parts using virtual and real components in a automated work space. Adaptive AR controls are important when it comes to increasing the automation rate in assembly tasks, problems can be easily adjusted for errors and production issues.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8767" y="2313709"/>
            <a:ext cx="2045345" cy="2879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19617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Custom 1">
      <a:majorFont>
        <a:latin typeface="Berlin Sans FB Demi"/>
        <a:ea typeface=""/>
        <a:cs typeface=""/>
      </a:majorFont>
      <a:minorFont>
        <a:latin typeface="Berlin Sans FB"/>
        <a:ea typeface=""/>
        <a:cs typeface="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395</TotalTime>
  <Words>875</Words>
  <Application>Microsoft Office PowerPoint</Application>
  <PresentationFormat>Widescreen</PresentationFormat>
  <Paragraphs>78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Berlin Sans FB</vt:lpstr>
      <vt:lpstr>Berlin Sans FB Demi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smoot III</dc:creator>
  <cp:lastModifiedBy>james smoot III</cp:lastModifiedBy>
  <cp:revision>38</cp:revision>
  <dcterms:created xsi:type="dcterms:W3CDTF">2019-10-16T17:28:57Z</dcterms:created>
  <dcterms:modified xsi:type="dcterms:W3CDTF">2019-10-17T14:36:05Z</dcterms:modified>
</cp:coreProperties>
</file>